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29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49918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61780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0532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72190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15421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06816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83416-768B-4D4A-8595-970BE790574E}"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9606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A83416-768B-4D4A-8595-970BE790574E}"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50184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83416-768B-4D4A-8595-970BE790574E}"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4468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73809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76430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DA83416-768B-4D4A-8595-970BE790574E}" type="datetimeFigureOut">
              <a:rPr lang="en-US" smtClean="0"/>
              <a:t>9/28/2018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07E97AD-134C-4B6A-AED5-754D54CCEE0B}" type="slidenum">
              <a:rPr lang="en-US" smtClean="0"/>
              <a:t>‹#›</a:t>
            </a:fld>
            <a:endParaRPr lang="en-US"/>
          </a:p>
        </p:txBody>
      </p:sp>
    </p:spTree>
    <p:extLst>
      <p:ext uri="{BB962C8B-B14F-4D97-AF65-F5344CB8AC3E}">
        <p14:creationId xmlns:p14="http://schemas.microsoft.com/office/powerpoint/2010/main" val="3784311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picture containing clipart&#10;&#10;Description generated with high confidence">
            <a:extLst>
              <a:ext uri="{FF2B5EF4-FFF2-40B4-BE49-F238E27FC236}">
                <a16:creationId xmlns:a16="http://schemas.microsoft.com/office/drawing/2014/main" id="{1FCBA881-E5A8-420E-8484-3E9600F60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159" y="44604"/>
            <a:ext cx="1957432" cy="875467"/>
          </a:xfrm>
          <a:prstGeom prst="rect">
            <a:avLst/>
          </a:prstGeom>
        </p:spPr>
      </p:pic>
      <p:sp>
        <p:nvSpPr>
          <p:cNvPr id="11" name="TextBox 10">
            <a:extLst>
              <a:ext uri="{FF2B5EF4-FFF2-40B4-BE49-F238E27FC236}">
                <a16:creationId xmlns:a16="http://schemas.microsoft.com/office/drawing/2014/main" id="{CCF366B2-CA27-4811-BC7C-0BCAE29D8DC5}"/>
              </a:ext>
            </a:extLst>
          </p:cNvPr>
          <p:cNvSpPr txBox="1"/>
          <p:nvPr/>
        </p:nvSpPr>
        <p:spPr>
          <a:xfrm>
            <a:off x="2948481" y="1157882"/>
            <a:ext cx="3538790" cy="1015663"/>
          </a:xfrm>
          <a:prstGeom prst="rect">
            <a:avLst/>
          </a:prstGeom>
          <a:noFill/>
        </p:spPr>
        <p:txBody>
          <a:bodyPr wrap="none" rtlCol="0">
            <a:spAutoFit/>
          </a:bodyPr>
          <a:lstStyle/>
          <a:p>
            <a:pPr algn="ctr" defTabSz="609585"/>
            <a:r>
              <a:rPr lang="en-US" sz="2000" b="1" spc="120" dirty="0">
                <a:solidFill>
                  <a:srgbClr val="990000"/>
                </a:solidFill>
                <a:latin typeface="Garamond" panose="02020404030301010803" pitchFamily="18" charset="0"/>
              </a:rPr>
              <a:t>Castello di </a:t>
            </a:r>
            <a:r>
              <a:rPr lang="en-US" sz="2000" b="1" spc="120" dirty="0" err="1">
                <a:solidFill>
                  <a:srgbClr val="990000"/>
                </a:solidFill>
                <a:latin typeface="Garamond" panose="02020404030301010803" pitchFamily="18" charset="0"/>
              </a:rPr>
              <a:t>Brolio</a:t>
            </a:r>
            <a:endParaRPr lang="en-US" sz="2000" b="1" spc="120" dirty="0">
              <a:solidFill>
                <a:srgbClr val="990000"/>
              </a:solidFill>
              <a:latin typeface="Garamond" panose="02020404030301010803" pitchFamily="18" charset="0"/>
            </a:endParaRPr>
          </a:p>
          <a:p>
            <a:pPr algn="ctr" defTabSz="609585"/>
            <a:r>
              <a:rPr lang="en-US" sz="2000" b="1" spc="120" dirty="0">
                <a:solidFill>
                  <a:srgbClr val="990000"/>
                </a:solidFill>
                <a:latin typeface="Garamond" panose="02020404030301010803" pitchFamily="18" charset="0"/>
              </a:rPr>
              <a:t>Chianti </a:t>
            </a:r>
            <a:r>
              <a:rPr lang="en-US" sz="2000" b="1" spc="120" dirty="0" err="1">
                <a:solidFill>
                  <a:srgbClr val="990000"/>
                </a:solidFill>
                <a:latin typeface="Garamond" panose="02020404030301010803" pitchFamily="18" charset="0"/>
              </a:rPr>
              <a:t>Classico</a:t>
            </a:r>
            <a:endParaRPr lang="en-US" sz="2000" b="1" spc="120" dirty="0">
              <a:solidFill>
                <a:srgbClr val="990000"/>
              </a:solidFill>
              <a:latin typeface="Garamond" panose="02020404030301010803" pitchFamily="18" charset="0"/>
            </a:endParaRPr>
          </a:p>
          <a:p>
            <a:pPr algn="ctr" defTabSz="609585"/>
            <a:r>
              <a:rPr lang="en-US" sz="2000" b="1" spc="120" dirty="0">
                <a:solidFill>
                  <a:srgbClr val="990000"/>
                </a:solidFill>
                <a:latin typeface="Garamond" panose="02020404030301010803" pitchFamily="18" charset="0"/>
              </a:rPr>
              <a:t>Gran </a:t>
            </a:r>
            <a:r>
              <a:rPr lang="en-US" sz="2000" b="1" spc="120" dirty="0" err="1">
                <a:solidFill>
                  <a:srgbClr val="990000"/>
                </a:solidFill>
                <a:latin typeface="Garamond" panose="02020404030301010803" pitchFamily="18" charset="0"/>
              </a:rPr>
              <a:t>Selezione</a:t>
            </a:r>
            <a:r>
              <a:rPr lang="en-US" sz="2000" b="1" spc="120" dirty="0">
                <a:solidFill>
                  <a:srgbClr val="990000"/>
                </a:solidFill>
                <a:latin typeface="Garamond" panose="02020404030301010803" pitchFamily="18" charset="0"/>
              </a:rPr>
              <a:t> DOCG 2013</a:t>
            </a:r>
          </a:p>
        </p:txBody>
      </p:sp>
      <p:pic>
        <p:nvPicPr>
          <p:cNvPr id="15" name="Picture 14" descr="A bottle of wine&#10;&#10;Description generated with very high confidence">
            <a:extLst>
              <a:ext uri="{FF2B5EF4-FFF2-40B4-BE49-F238E27FC236}">
                <a16:creationId xmlns:a16="http://schemas.microsoft.com/office/drawing/2014/main" id="{640288E9-B15F-4A9E-AC24-6E761995441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8990" y="-212291"/>
            <a:ext cx="5218824" cy="9568582"/>
          </a:xfrm>
          <a:prstGeom prst="rect">
            <a:avLst/>
          </a:prstGeom>
        </p:spPr>
      </p:pic>
      <p:sp>
        <p:nvSpPr>
          <p:cNvPr id="37" name="TextBox 36">
            <a:extLst>
              <a:ext uri="{FF2B5EF4-FFF2-40B4-BE49-F238E27FC236}">
                <a16:creationId xmlns:a16="http://schemas.microsoft.com/office/drawing/2014/main" id="{03C59A02-F023-4828-9168-B5B5767A9BA8}"/>
              </a:ext>
            </a:extLst>
          </p:cNvPr>
          <p:cNvSpPr txBox="1"/>
          <p:nvPr/>
        </p:nvSpPr>
        <p:spPr>
          <a:xfrm>
            <a:off x="2633231" y="2285055"/>
            <a:ext cx="4169288" cy="6555641"/>
          </a:xfrm>
          <a:prstGeom prst="rect">
            <a:avLst/>
          </a:prstGeom>
          <a:noFill/>
        </p:spPr>
        <p:txBody>
          <a:bodyPr wrap="square" rtlCol="0">
            <a:spAutoFit/>
          </a:bodyPr>
          <a:lstStyle/>
          <a:p>
            <a:pPr algn="ctr" defTabSz="609585"/>
            <a:r>
              <a:rPr lang="en-US" sz="1200" b="1" dirty="0">
                <a:solidFill>
                  <a:prstClr val="black"/>
                </a:solidFill>
                <a:latin typeface="Garamond" panose="02020404030301010803" pitchFamily="18" charset="0"/>
              </a:rPr>
              <a:t>GROWING SEASON</a:t>
            </a:r>
            <a:endParaRPr lang="en-US" sz="1200" dirty="0">
              <a:solidFill>
                <a:prstClr val="black"/>
              </a:solidFill>
              <a:latin typeface="Garamond" panose="02020404030301010803" pitchFamily="18" charset="0"/>
            </a:endParaRPr>
          </a:p>
          <a:p>
            <a:pPr algn="ctr" defTabSz="609585"/>
            <a:r>
              <a:rPr lang="en-US" sz="1200" dirty="0">
                <a:solidFill>
                  <a:prstClr val="black"/>
                </a:solidFill>
                <a:latin typeface="Garamond" panose="02020404030301010803" pitchFamily="18" charset="0"/>
              </a:rPr>
              <a:t>The 2012 autumn and the 2012/2013 winter were among the rainiest of the last few years. True spring began in mid-April when it stopped raining and there was a sudden change in temperature featuring extremely high daily averages. Summer began with wet soils but the high temperatures and the sunshine accounted for homogeneous bunches. The year was really shaped in September with the Summer-like temperatures during the day followed by drops of about 15 degrees during the night allowing for perfect polyphenolic ripeness and giving way to a quality harvest with healthy, perfectly ripe grapes. </a:t>
            </a:r>
          </a:p>
          <a:p>
            <a:pPr algn="ctr" defTabSz="609585"/>
            <a:endParaRPr lang="en-US" sz="1200" b="1" dirty="0">
              <a:solidFill>
                <a:prstClr val="black"/>
              </a:solidFill>
              <a:latin typeface="Garamond" panose="02020404030301010803" pitchFamily="18" charset="0"/>
            </a:endParaRPr>
          </a:p>
          <a:p>
            <a:pPr algn="ctr" defTabSz="609585"/>
            <a:r>
              <a:rPr lang="en-US" sz="1200" b="1" dirty="0">
                <a:solidFill>
                  <a:prstClr val="black"/>
                </a:solidFill>
                <a:latin typeface="Garamond" panose="02020404030301010803" pitchFamily="18" charset="0"/>
              </a:rPr>
              <a:t>TASTING NOTES</a:t>
            </a:r>
            <a:endParaRPr lang="en-US" sz="1200" dirty="0">
              <a:solidFill>
                <a:prstClr val="black"/>
              </a:solidFill>
              <a:latin typeface="Garamond" panose="02020404030301010803" pitchFamily="18" charset="0"/>
            </a:endParaRPr>
          </a:p>
          <a:p>
            <a:pPr algn="ctr" defTabSz="609585"/>
            <a:r>
              <a:rPr lang="en-US" sz="1200" dirty="0">
                <a:solidFill>
                  <a:prstClr val="black"/>
                </a:solidFill>
                <a:latin typeface="Garamond" panose="02020404030301010803" pitchFamily="18" charset="0"/>
              </a:rPr>
              <a:t>The 2013 Sangiovese offers deep color and a remarkable structure; the Cabernet provides an impenetrable color with a surprising aromatic framework; and the Petit Verdot gives a velvety roundness.</a:t>
            </a:r>
          </a:p>
          <a:p>
            <a:pPr algn="ctr" defTabSz="609585"/>
            <a:r>
              <a:rPr lang="en-US" sz="1200" dirty="0">
                <a:solidFill>
                  <a:prstClr val="black"/>
                </a:solidFill>
                <a:latin typeface="Garamond" panose="02020404030301010803" pitchFamily="18" charset="0"/>
              </a:rPr>
              <a:t>Deep ruby red color. The nose, unmistakable and elegant, expresses the complexity of floral aromas and ripe red fruit, </a:t>
            </a:r>
            <a:r>
              <a:rPr lang="en-US" sz="1200" dirty="0" err="1">
                <a:solidFill>
                  <a:prstClr val="black"/>
                </a:solidFill>
                <a:latin typeface="Garamond" panose="02020404030301010803" pitchFamily="18" charset="0"/>
              </a:rPr>
              <a:t>liquorice</a:t>
            </a:r>
            <a:r>
              <a:rPr lang="en-US" sz="1200" dirty="0">
                <a:solidFill>
                  <a:prstClr val="black"/>
                </a:solidFill>
                <a:latin typeface="Garamond" panose="02020404030301010803" pitchFamily="18" charset="0"/>
              </a:rPr>
              <a:t>, vanilla, and chocolate. The palate is full and rich with soft, velvety tannins. The finish is generously persistent. This blend offers the most authentic expression of the terroir of </a:t>
            </a:r>
            <a:r>
              <a:rPr lang="en-US" sz="1200" dirty="0" err="1">
                <a:solidFill>
                  <a:prstClr val="black"/>
                </a:solidFill>
                <a:latin typeface="Garamond" panose="02020404030301010803" pitchFamily="18" charset="0"/>
              </a:rPr>
              <a:t>Brolio</a:t>
            </a:r>
            <a:r>
              <a:rPr lang="en-US" sz="1200" dirty="0">
                <a:solidFill>
                  <a:prstClr val="black"/>
                </a:solidFill>
                <a:latin typeface="Garamond" panose="02020404030301010803" pitchFamily="18" charset="0"/>
              </a:rPr>
              <a:t>.</a:t>
            </a:r>
          </a:p>
          <a:p>
            <a:pPr algn="ctr" defTabSz="609585"/>
            <a:endParaRPr lang="en-US" sz="1200" dirty="0">
              <a:solidFill>
                <a:prstClr val="black"/>
              </a:solidFill>
              <a:latin typeface="Garamond" panose="02020404030301010803" pitchFamily="18" charset="0"/>
            </a:endParaRPr>
          </a:p>
          <a:p>
            <a:pPr algn="ctr" defTabSz="609585"/>
            <a:r>
              <a:rPr lang="en-US" sz="1200" b="1" dirty="0">
                <a:solidFill>
                  <a:prstClr val="black"/>
                </a:solidFill>
                <a:latin typeface="Garamond" panose="02020404030301010803" pitchFamily="18" charset="0"/>
              </a:rPr>
              <a:t>GRAPE VARIETIES</a:t>
            </a:r>
            <a:endParaRPr lang="en-US" sz="1200" dirty="0">
              <a:solidFill>
                <a:prstClr val="black"/>
              </a:solidFill>
              <a:latin typeface="Garamond" panose="02020404030301010803" pitchFamily="18" charset="0"/>
            </a:endParaRPr>
          </a:p>
          <a:p>
            <a:pPr algn="ctr" defTabSz="609585"/>
            <a:r>
              <a:rPr lang="en-US" sz="1200" dirty="0">
                <a:solidFill>
                  <a:prstClr val="black"/>
                </a:solidFill>
                <a:latin typeface="Garamond" panose="02020404030301010803" pitchFamily="18" charset="0"/>
              </a:rPr>
              <a:t>90% Sangiovese, 5%, Cabernet Sauvignon, 5% Petit Verdot</a:t>
            </a:r>
          </a:p>
          <a:p>
            <a:pPr algn="ctr" defTabSz="609585"/>
            <a:endParaRPr lang="en-US" sz="1200" dirty="0">
              <a:solidFill>
                <a:prstClr val="black"/>
              </a:solidFill>
              <a:latin typeface="Garamond" panose="02020404030301010803" pitchFamily="18" charset="0"/>
            </a:endParaRPr>
          </a:p>
          <a:p>
            <a:pPr algn="ctr" defTabSz="609585"/>
            <a:r>
              <a:rPr lang="en-US" sz="1200" b="1" dirty="0">
                <a:solidFill>
                  <a:prstClr val="black"/>
                </a:solidFill>
                <a:latin typeface="Garamond" panose="02020404030301010803" pitchFamily="18" charset="0"/>
              </a:rPr>
              <a:t>WINEMAKING NOTES</a:t>
            </a:r>
            <a:endParaRPr lang="en-US" sz="1200" dirty="0">
              <a:solidFill>
                <a:prstClr val="black"/>
              </a:solidFill>
              <a:latin typeface="Garamond" panose="02020404030301010803" pitchFamily="18" charset="0"/>
            </a:endParaRPr>
          </a:p>
          <a:p>
            <a:pPr algn="ctr" defTabSz="609585"/>
            <a:r>
              <a:rPr lang="en-US" sz="1200" dirty="0">
                <a:solidFill>
                  <a:prstClr val="black"/>
                </a:solidFill>
                <a:latin typeface="Garamond" panose="02020404030301010803" pitchFamily="18" charset="0"/>
              </a:rPr>
              <a:t>Fermentation and maceration takes place in stainless steel tanks at controlled temperatures between 75.2°F and 80.6°F with approximately 14 days of skin contact.</a:t>
            </a:r>
          </a:p>
          <a:p>
            <a:pPr algn="ctr" defTabSz="609585"/>
            <a:endParaRPr lang="en-US" sz="1200" dirty="0">
              <a:solidFill>
                <a:prstClr val="black"/>
              </a:solidFill>
              <a:latin typeface="Garamond" panose="02020404030301010803" pitchFamily="18" charset="0"/>
            </a:endParaRPr>
          </a:p>
          <a:p>
            <a:pPr algn="ctr" defTabSz="609585"/>
            <a:r>
              <a:rPr lang="en-US" sz="1200" b="1" dirty="0">
                <a:solidFill>
                  <a:prstClr val="black"/>
                </a:solidFill>
                <a:latin typeface="Garamond" panose="02020404030301010803" pitchFamily="18" charset="0"/>
              </a:rPr>
              <a:t>AGING</a:t>
            </a:r>
            <a:endParaRPr lang="en-US" sz="1200" dirty="0">
              <a:solidFill>
                <a:prstClr val="black"/>
              </a:solidFill>
              <a:latin typeface="Garamond" panose="02020404030301010803" pitchFamily="18" charset="0"/>
            </a:endParaRPr>
          </a:p>
          <a:p>
            <a:pPr algn="ctr" defTabSz="609585"/>
            <a:r>
              <a:rPr lang="en-US" sz="1200" dirty="0">
                <a:solidFill>
                  <a:prstClr val="black"/>
                </a:solidFill>
                <a:latin typeface="Garamond" panose="02020404030301010803" pitchFamily="18" charset="0"/>
              </a:rPr>
              <a:t>After racking and malolactic fermentation in steel tanks, the wine is aged for 21 months in French oak </a:t>
            </a:r>
            <a:r>
              <a:rPr lang="en-US" sz="1200" dirty="0" err="1">
                <a:solidFill>
                  <a:prstClr val="black"/>
                </a:solidFill>
                <a:latin typeface="Garamond" panose="02020404030301010803" pitchFamily="18" charset="0"/>
              </a:rPr>
              <a:t>barriques</a:t>
            </a:r>
            <a:r>
              <a:rPr lang="en-US" sz="1200" dirty="0">
                <a:solidFill>
                  <a:prstClr val="black"/>
                </a:solidFill>
                <a:latin typeface="Garamond" panose="02020404030301010803" pitchFamily="18" charset="0"/>
              </a:rPr>
              <a:t> and 20% new </a:t>
            </a:r>
            <a:r>
              <a:rPr lang="en-US" sz="1200" dirty="0" err="1">
                <a:solidFill>
                  <a:prstClr val="black"/>
                </a:solidFill>
                <a:latin typeface="Garamond" panose="02020404030301010803" pitchFamily="18" charset="0"/>
              </a:rPr>
              <a:t>tonneaux</a:t>
            </a:r>
            <a:r>
              <a:rPr lang="en-US" sz="1200" dirty="0">
                <a:solidFill>
                  <a:prstClr val="black"/>
                </a:solidFill>
                <a:latin typeface="Garamond" panose="02020404030301010803" pitchFamily="18" charset="0"/>
              </a:rPr>
              <a:t>.</a:t>
            </a:r>
          </a:p>
        </p:txBody>
      </p:sp>
    </p:spTree>
    <p:extLst>
      <p:ext uri="{BB962C8B-B14F-4D97-AF65-F5344CB8AC3E}">
        <p14:creationId xmlns:p14="http://schemas.microsoft.com/office/powerpoint/2010/main" val="35783909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278</Words>
  <Application>Microsoft Office PowerPoint</Application>
  <PresentationFormat>On-screen Show (4:3)</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Dadesho</dc:creator>
  <cp:lastModifiedBy>Jennifer Dadesho</cp:lastModifiedBy>
  <cp:revision>27</cp:revision>
  <cp:lastPrinted>2018-07-17T23:47:37Z</cp:lastPrinted>
  <dcterms:created xsi:type="dcterms:W3CDTF">2018-07-13T20:04:36Z</dcterms:created>
  <dcterms:modified xsi:type="dcterms:W3CDTF">2018-09-28T20:45:47Z</dcterms:modified>
</cp:coreProperties>
</file>